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3"/>
  </p:notesMasterIdLst>
  <p:sldIdLst>
    <p:sldId id="284" r:id="rId3"/>
    <p:sldId id="257" r:id="rId4"/>
    <p:sldId id="269" r:id="rId5"/>
    <p:sldId id="266" r:id="rId6"/>
    <p:sldId id="260" r:id="rId7"/>
    <p:sldId id="271" r:id="rId8"/>
    <p:sldId id="281" r:id="rId9"/>
    <p:sldId id="283" r:id="rId10"/>
    <p:sldId id="276" r:id="rId11"/>
    <p:sldId id="28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un Gamlath" initials="SG" lastIdx="1" clrIdx="0">
    <p:extLst>
      <p:ext uri="{19B8F6BF-5375-455C-9EA6-DF929625EA0E}">
        <p15:presenceInfo xmlns:p15="http://schemas.microsoft.com/office/powerpoint/2012/main" userId="0dd8d4d72a8cc7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A91B"/>
    <a:srgbClr val="B80D48"/>
    <a:srgbClr val="F7B666"/>
    <a:srgbClr val="535353"/>
    <a:srgbClr val="ACACAC"/>
    <a:srgbClr val="F69C3C"/>
    <a:srgbClr val="E9E9E9"/>
    <a:srgbClr val="44546A"/>
    <a:srgbClr val="FE8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73321" autoAdjust="0"/>
  </p:normalViewPr>
  <p:slideViewPr>
    <p:cSldViewPr snapToGrid="0">
      <p:cViewPr>
        <p:scale>
          <a:sx n="61" d="100"/>
          <a:sy n="61" d="100"/>
        </p:scale>
        <p:origin x="797" y="1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B0396-4FD0-44BA-B6BA-2DAA0CE1657D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C24F4-D22B-4D3C-8F3B-294E5F197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6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27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you, we’ll be glad to answer any questions you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2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1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centralized platform for tracking all your business assets. We devised an innovative method to ensure the connection between you and your assets.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30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8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3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61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6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7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time to meet our team before we move on to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24F4-D22B-4D3C-8F3B-294E5F1979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1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9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21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4645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3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11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65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8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6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6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87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39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76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63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35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44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57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89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24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69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471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15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113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46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887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76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2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5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9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0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6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4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0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3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0AAD4A3-F071-44B4-9EF5-4D0044066AE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70421-70D6-40BC-AF4B-95D087F8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71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bout.gitlab.com/solutions/google-cloud-platform/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s-download.com/6856-google-maps-logo-download.html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hyperlink" Target="http://blog.teamtreehouse.com/getting-started-create-react-app-tool" TargetMode="External"/><Relationship Id="rId4" Type="http://schemas.openxmlformats.org/officeDocument/2006/relationships/hyperlink" Target="https://www.elharrakfonts.com/2019/03/logo-firebase.html" TargetMode="Externa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DED7DB1A-1A66-4A05-A0BC-A8BA133EB5B4}"/>
              </a:ext>
            </a:extLst>
          </p:cNvPr>
          <p:cNvSpPr txBox="1">
            <a:spLocks/>
          </p:cNvSpPr>
          <p:nvPr/>
        </p:nvSpPr>
        <p:spPr>
          <a:xfrm>
            <a:off x="1288943" y="5618120"/>
            <a:ext cx="9614114" cy="1532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00" b="1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Automating for a greener tomorrow</a:t>
            </a:r>
          </a:p>
        </p:txBody>
      </p:sp>
      <p:pic>
        <p:nvPicPr>
          <p:cNvPr id="3" name="Picture 2" descr="A blue logo with black text&#10;&#10;Description automatically generated">
            <a:extLst>
              <a:ext uri="{FF2B5EF4-FFF2-40B4-BE49-F238E27FC236}">
                <a16:creationId xmlns:a16="http://schemas.microsoft.com/office/drawing/2014/main" id="{71D2D774-30B3-64E8-AAD8-2A7069637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24" y="696455"/>
            <a:ext cx="2051912" cy="20519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932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ED44573E-6A79-4C3E-B16B-A9EB9D84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7833"/>
            <a:ext cx="12192000" cy="2756772"/>
          </a:xfrm>
        </p:spPr>
        <p:txBody>
          <a:bodyPr>
            <a:normAutofit/>
          </a:bodyPr>
          <a:lstStyle/>
          <a:p>
            <a:pPr algn="ctr"/>
            <a:r>
              <a:rPr lang="en-US" sz="7200" cap="none" dirty="0">
                <a:solidFill>
                  <a:srgbClr val="FFA91B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Thank You</a:t>
            </a:r>
          </a:p>
        </p:txBody>
      </p:sp>
      <p:pic>
        <p:nvPicPr>
          <p:cNvPr id="25" name="Google Shape;271;p2">
            <a:extLst>
              <a:ext uri="{FF2B5EF4-FFF2-40B4-BE49-F238E27FC236}">
                <a16:creationId xmlns:a16="http://schemas.microsoft.com/office/drawing/2014/main" id="{63F87497-1E75-4610-9A5C-91862322955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1175" y="0"/>
            <a:ext cx="2110828" cy="975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74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9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B847-D4C4-4698-8D05-8F6A0AB2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2525712" cy="823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none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7D0FF-43F3-B3D4-1D19-076BD980C7FB}"/>
              </a:ext>
            </a:extLst>
          </p:cNvPr>
          <p:cNvSpPr txBox="1"/>
          <p:nvPr/>
        </p:nvSpPr>
        <p:spPr>
          <a:xfrm>
            <a:off x="619255" y="1434508"/>
            <a:ext cx="10815703" cy="479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Challenges of Current </a:t>
            </a:r>
            <a:r>
              <a:rPr lang="en-US" sz="2800" dirty="0">
                <a:solidFill>
                  <a:srgbClr val="FFA91B"/>
                </a:solidFill>
                <a:ea typeface="Adobe Heiti Std R" panose="020B0400000000000000" pitchFamily="34" charset="-128"/>
              </a:rPr>
              <a:t>Forest Monitoring Methods</a:t>
            </a: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:</a:t>
            </a:r>
          </a:p>
          <a:p>
            <a:pPr lvl="1"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</a:t>
            </a:r>
            <a:r>
              <a:rPr lang="en-US" sz="2800" dirty="0">
                <a:solidFill>
                  <a:srgbClr val="FFA91B"/>
                </a:solidFill>
                <a:ea typeface="Adobe Heiti Std R" panose="020B0400000000000000" pitchFamily="34" charset="-128"/>
              </a:rPr>
              <a:t>Inadequate</a:t>
            </a: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coverage</a:t>
            </a:r>
          </a:p>
          <a:p>
            <a:pPr lvl="1"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</a:t>
            </a:r>
            <a:r>
              <a:rPr lang="en-US" sz="2800" dirty="0">
                <a:solidFill>
                  <a:srgbClr val="FFA91B"/>
                </a:solidFill>
                <a:ea typeface="Adobe Heiti Std R" panose="020B0400000000000000" pitchFamily="34" charset="-128"/>
              </a:rPr>
              <a:t>Delayed</a:t>
            </a: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detection</a:t>
            </a:r>
          </a:p>
          <a:p>
            <a:pPr lvl="1"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</a:t>
            </a:r>
            <a:r>
              <a:rPr lang="en-US" sz="2800" dirty="0">
                <a:solidFill>
                  <a:srgbClr val="FFA91B"/>
                </a:solidFill>
                <a:ea typeface="Adobe Heiti Std R" panose="020B0400000000000000" pitchFamily="34" charset="-128"/>
              </a:rPr>
              <a:t>Limited</a:t>
            </a: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precision</a:t>
            </a:r>
          </a:p>
          <a:p>
            <a:pPr lvl="1" algn="thaiDist"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Resource </a:t>
            </a:r>
            <a:r>
              <a:rPr lang="en-US" sz="2800" dirty="0">
                <a:solidFill>
                  <a:srgbClr val="FFA91B"/>
                </a:solidFill>
                <a:ea typeface="Adobe Heiti Std R" panose="020B0400000000000000" pitchFamily="34" charset="-128"/>
              </a:rPr>
              <a:t>intensive</a:t>
            </a:r>
          </a:p>
          <a:p>
            <a:pPr lvl="1"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</a:t>
            </a:r>
            <a:r>
              <a:rPr lang="en-US" sz="2800" dirty="0">
                <a:solidFill>
                  <a:srgbClr val="FFA91B"/>
                </a:solidFill>
                <a:ea typeface="Adobe Heiti Std R" panose="020B0400000000000000" pitchFamily="34" charset="-128"/>
              </a:rPr>
              <a:t>Costly</a:t>
            </a: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and inefficient</a:t>
            </a:r>
          </a:p>
          <a:p>
            <a:pPr lvl="1"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</a:t>
            </a:r>
            <a:r>
              <a:rPr lang="en-US" sz="2800" dirty="0">
                <a:solidFill>
                  <a:srgbClr val="FFA91B"/>
                </a:solidFill>
                <a:ea typeface="Adobe Heiti Std R" panose="020B0400000000000000" pitchFamily="34" charset="-128"/>
              </a:rPr>
              <a:t>Accessibility</a:t>
            </a: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and terrain challenges</a:t>
            </a:r>
          </a:p>
          <a:p>
            <a:pPr lvl="1"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Limited </a:t>
            </a:r>
            <a:r>
              <a:rPr lang="en-US" sz="2800" dirty="0">
                <a:solidFill>
                  <a:srgbClr val="FFA91B"/>
                </a:solidFill>
                <a:ea typeface="Adobe Heiti Std R" panose="020B0400000000000000" pitchFamily="34" charset="-128"/>
              </a:rPr>
              <a:t>night-time</a:t>
            </a: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surveillance</a:t>
            </a:r>
          </a:p>
          <a:p>
            <a:pPr lvl="1"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</a:t>
            </a:r>
            <a:r>
              <a:rPr lang="en-US" sz="2800" dirty="0">
                <a:solidFill>
                  <a:srgbClr val="FFA91B"/>
                </a:solidFill>
                <a:ea typeface="Adobe Heiti Std R" panose="020B0400000000000000" pitchFamily="34" charset="-128"/>
              </a:rPr>
              <a:t>Reactive</a:t>
            </a:r>
            <a:r>
              <a:rPr lang="en-US" sz="2800" dirty="0">
                <a:solidFill>
                  <a:schemeClr val="bg1"/>
                </a:solidFill>
                <a:ea typeface="Adobe Heiti Std R" panose="020B0400000000000000" pitchFamily="34" charset="-128"/>
              </a:rPr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397992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DC1EAE-07E3-4EB9-A117-F5D27250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304925"/>
            <a:ext cx="9919079" cy="89022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8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Adobe Heiti Std R" panose="020B0400000000000000" pitchFamily="34" charset="-128"/>
              </a:rPr>
              <a:t>A </a:t>
            </a:r>
            <a:r>
              <a:rPr lang="en-US" sz="2800" dirty="0">
                <a:ln w="3175">
                  <a:noFill/>
                </a:ln>
                <a:solidFill>
                  <a:srgbClr val="F7B666"/>
                </a:solidFill>
                <a:latin typeface="+mj-lt"/>
                <a:ea typeface="Adobe Heiti Std R" panose="020B0400000000000000" pitchFamily="34" charset="-128"/>
              </a:rPr>
              <a:t>centralized forest monitoring system </a:t>
            </a:r>
            <a:r>
              <a:rPr lang="en-US" sz="28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Adobe Heiti Std R" panose="020B0400000000000000" pitchFamily="34" charset="-128"/>
              </a:rPr>
              <a:t>including drones, mobile apps, and warning alarms for forest protection authorities.</a:t>
            </a:r>
            <a:endParaRPr lang="en-US" sz="2800" dirty="0">
              <a:ln w="3175">
                <a:noFill/>
              </a:ln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2B367F-6248-460B-9793-DCED9F5483BE}"/>
              </a:ext>
            </a:extLst>
          </p:cNvPr>
          <p:cNvSpPr txBox="1">
            <a:spLocks/>
          </p:cNvSpPr>
          <p:nvPr/>
        </p:nvSpPr>
        <p:spPr>
          <a:xfrm>
            <a:off x="914400" y="457200"/>
            <a:ext cx="4011612" cy="673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Solution</a:t>
            </a:r>
          </a:p>
        </p:txBody>
      </p:sp>
      <p:pic>
        <p:nvPicPr>
          <p:cNvPr id="4" name="Picture 3" descr="Check In with solid fill">
            <a:extLst>
              <a:ext uri="{FF2B5EF4-FFF2-40B4-BE49-F238E27FC236}">
                <a16:creationId xmlns:a16="http://schemas.microsoft.com/office/drawing/2014/main" id="{1555B1FE-11CF-4BEB-97A4-E0DAE6625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34" b="2234"/>
          <a:stretch/>
        </p:blipFill>
        <p:spPr>
          <a:xfrm>
            <a:off x="1497153" y="2589492"/>
            <a:ext cx="1089445" cy="1040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BDFF7-D6E0-4891-BAD6-72D1F0D32FB8}"/>
              </a:ext>
            </a:extLst>
          </p:cNvPr>
          <p:cNvSpPr txBox="1"/>
          <p:nvPr/>
        </p:nvSpPr>
        <p:spPr>
          <a:xfrm>
            <a:off x="815853" y="3734225"/>
            <a:ext cx="237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7B666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Mobile and Web apps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10891-421D-46AD-9266-0B2F88792986}"/>
              </a:ext>
            </a:extLst>
          </p:cNvPr>
          <p:cNvSpPr txBox="1"/>
          <p:nvPr/>
        </p:nvSpPr>
        <p:spPr>
          <a:xfrm>
            <a:off x="1113307" y="5781031"/>
            <a:ext cx="1892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7B666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Emergency Alerts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14A77-CA93-47F7-8DDE-4BC746EE7EB8}"/>
              </a:ext>
            </a:extLst>
          </p:cNvPr>
          <p:cNvSpPr txBox="1"/>
          <p:nvPr/>
        </p:nvSpPr>
        <p:spPr>
          <a:xfrm>
            <a:off x="3717530" y="3734225"/>
            <a:ext cx="2039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7B666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Damage analysis &amp; reports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71408-89C1-49AD-8B11-7DC4D0E5782D}"/>
              </a:ext>
            </a:extLst>
          </p:cNvPr>
          <p:cNvSpPr txBox="1"/>
          <p:nvPr/>
        </p:nvSpPr>
        <p:spPr>
          <a:xfrm>
            <a:off x="3755617" y="5781031"/>
            <a:ext cx="1963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7B666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Fire and Logging monitoring</a:t>
            </a:r>
          </a:p>
        </p:txBody>
      </p:sp>
      <p:pic>
        <p:nvPicPr>
          <p:cNvPr id="17" name="Picture 16" descr="Presentation with bar chart with solid fill">
            <a:extLst>
              <a:ext uri="{FF2B5EF4-FFF2-40B4-BE49-F238E27FC236}">
                <a16:creationId xmlns:a16="http://schemas.microsoft.com/office/drawing/2014/main" id="{9BF61C54-45EB-4333-A691-19DE4C054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234" b="2234"/>
          <a:stretch/>
        </p:blipFill>
        <p:spPr>
          <a:xfrm>
            <a:off x="4192407" y="2589491"/>
            <a:ext cx="1089445" cy="1040777"/>
          </a:xfrm>
          <a:prstGeom prst="rect">
            <a:avLst/>
          </a:prstGeom>
        </p:spPr>
      </p:pic>
      <p:pic>
        <p:nvPicPr>
          <p:cNvPr id="18" name="Picture 17" descr="Fire with solid fill">
            <a:extLst>
              <a:ext uri="{FF2B5EF4-FFF2-40B4-BE49-F238E27FC236}">
                <a16:creationId xmlns:a16="http://schemas.microsoft.com/office/drawing/2014/main" id="{292689F8-B0C2-4DE9-9984-31D3AC368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234" b="2234"/>
          <a:stretch/>
        </p:blipFill>
        <p:spPr>
          <a:xfrm>
            <a:off x="4192407" y="4599904"/>
            <a:ext cx="1089445" cy="1040777"/>
          </a:xfrm>
          <a:prstGeom prst="rect">
            <a:avLst/>
          </a:prstGeom>
        </p:spPr>
      </p:pic>
      <p:pic>
        <p:nvPicPr>
          <p:cNvPr id="20" name="Picture 19" descr="Siren with solid fill">
            <a:extLst>
              <a:ext uri="{FF2B5EF4-FFF2-40B4-BE49-F238E27FC236}">
                <a16:creationId xmlns:a16="http://schemas.microsoft.com/office/drawing/2014/main" id="{564FD69D-E094-4F29-9FFA-07E065D16D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2234" b="2234"/>
          <a:stretch/>
        </p:blipFill>
        <p:spPr>
          <a:xfrm>
            <a:off x="1514729" y="4648950"/>
            <a:ext cx="1089445" cy="1040777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216B418-5BFD-4F24-A009-86D1B6C54D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30" y="2060090"/>
            <a:ext cx="8157882" cy="48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/>
      <p:bldP spid="8" grpId="0"/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A187-4BB6-4F02-BB2C-5C6FBC5F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59" y="2547708"/>
            <a:ext cx="7301724" cy="1762583"/>
          </a:xfrm>
        </p:spPr>
        <p:txBody>
          <a:bodyPr/>
          <a:lstStyle/>
          <a:p>
            <a:r>
              <a:rPr lang="en-US" dirty="0">
                <a:solidFill>
                  <a:srgbClr val="F69C3C"/>
                </a:solidFill>
                <a:latin typeface="Metropolis Semi Bold" panose="00000700000000000000" pitchFamily="50" charset="0"/>
                <a:ea typeface="Adobe Heiti Std R" panose="020B0400000000000000" pitchFamily="34" charset="-128"/>
              </a:rPr>
              <a:t>TECHNICAL INFORMATION</a:t>
            </a:r>
            <a:br>
              <a:rPr lang="en-US" dirty="0">
                <a:solidFill>
                  <a:srgbClr val="C16F0C"/>
                </a:solidFill>
                <a:latin typeface="Metropolis Semi Bold" panose="00000700000000000000" pitchFamily="50" charset="0"/>
                <a:ea typeface="Adobe Heiti Std R" panose="020B0400000000000000" pitchFamily="34" charset="-128"/>
              </a:rPr>
            </a:br>
            <a:r>
              <a:rPr lang="en-US" sz="3200" dirty="0">
                <a:solidFill>
                  <a:schemeClr val="tx1"/>
                </a:solidFill>
                <a:latin typeface="Metropolis Semi Bold" panose="00000700000000000000" pitchFamily="50" charset="0"/>
                <a:ea typeface="Adobe Heiti Std R" panose="020B0400000000000000" pitchFamily="34" charset="-128"/>
              </a:rPr>
              <a:t>highlighting viability and </a:t>
            </a:r>
            <a:br>
              <a:rPr lang="en-US" sz="3200" dirty="0">
                <a:solidFill>
                  <a:schemeClr val="tx1"/>
                </a:solidFill>
                <a:latin typeface="Metropolis Semi Bold" panose="00000700000000000000" pitchFamily="50" charset="0"/>
                <a:ea typeface="Adobe Heiti Std R" panose="020B0400000000000000" pitchFamily="34" charset="-128"/>
              </a:rPr>
            </a:br>
            <a:r>
              <a:rPr lang="en-US" sz="3200" dirty="0">
                <a:solidFill>
                  <a:schemeClr val="tx1"/>
                </a:solidFill>
                <a:latin typeface="Metropolis Semi Bold" panose="00000700000000000000" pitchFamily="50" charset="0"/>
                <a:ea typeface="Adobe Heiti Std R" panose="020B0400000000000000" pitchFamily="34" charset="-128"/>
              </a:rPr>
              <a:t>cost effectiveness </a:t>
            </a:r>
            <a:endParaRPr lang="en-US" dirty="0">
              <a:solidFill>
                <a:schemeClr val="tx1"/>
              </a:solidFill>
              <a:latin typeface="Metropolis Semi Bold" panose="00000700000000000000" pitchFamily="50" charset="0"/>
              <a:ea typeface="Adobe Heiti Std R" panose="020B04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43EB1-6123-4851-8E03-6E32A9CD28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r="46709"/>
          <a:stretch/>
        </p:blipFill>
        <p:spPr>
          <a:xfrm>
            <a:off x="7593954" y="0"/>
            <a:ext cx="481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8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DB1B2DC-57D0-4DD5-BF44-46EF9D9F544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5097539" cy="668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solidFill>
                  <a:schemeClr val="tx2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Product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DCF22C-F522-48E1-8B44-3FC1605F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04" y="1355609"/>
            <a:ext cx="3170225" cy="486869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Hardware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74A6F90-2E02-442F-A519-6154A987B582}"/>
              </a:ext>
            </a:extLst>
          </p:cNvPr>
          <p:cNvSpPr txBox="1">
            <a:spLocks/>
          </p:cNvSpPr>
          <p:nvPr/>
        </p:nvSpPr>
        <p:spPr>
          <a:xfrm>
            <a:off x="507953" y="2061583"/>
            <a:ext cx="5200589" cy="4447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Hardware components</a:t>
            </a:r>
            <a:r>
              <a:rPr lang="en-US" sz="24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Processor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GPS Receiver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SIM Module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Camera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Waterproof </a:t>
            </a:r>
            <a:r>
              <a:rPr lang="en-US" sz="24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hard plastic case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Fits on off-the-shelf drones</a:t>
            </a:r>
          </a:p>
        </p:txBody>
      </p:sp>
      <p:pic>
        <p:nvPicPr>
          <p:cNvPr id="1030" name="Picture 6" descr="ZAICUS GT06 Realtime GPS Tracker : Amazon.in: Electronics">
            <a:extLst>
              <a:ext uri="{FF2B5EF4-FFF2-40B4-BE49-F238E27FC236}">
                <a16:creationId xmlns:a16="http://schemas.microsoft.com/office/drawing/2014/main" id="{841D171B-197C-4768-9FCF-75CA4C6BE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500" b="82800" l="8500" r="90000">
                        <a14:foregroundMark x1="8500" y1="32300" x2="8500" y2="32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96" r="14021" b="8684"/>
          <a:stretch/>
        </p:blipFill>
        <p:spPr bwMode="auto">
          <a:xfrm>
            <a:off x="8031894" y="1125843"/>
            <a:ext cx="4160106" cy="407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2E2D8E2-DA92-4600-9615-7CF36F0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02" y="5141419"/>
            <a:ext cx="2362734" cy="5014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Prototype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44475F-8754-4532-9332-91C80F54DEAF}"/>
              </a:ext>
            </a:extLst>
          </p:cNvPr>
          <p:cNvCxnSpPr/>
          <p:nvPr/>
        </p:nvCxnSpPr>
        <p:spPr>
          <a:xfrm flipH="1" flipV="1">
            <a:off x="8093154" y="2459243"/>
            <a:ext cx="1580827" cy="2219333"/>
          </a:xfrm>
          <a:prstGeom prst="straightConnector1">
            <a:avLst/>
          </a:prstGeom>
          <a:ln w="19050">
            <a:solidFill>
              <a:srgbClr val="B80D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257839-9CAE-4F20-B770-CFEE677B8B94}"/>
              </a:ext>
            </a:extLst>
          </p:cNvPr>
          <p:cNvCxnSpPr>
            <a:cxnSpLocks/>
          </p:cNvCxnSpPr>
          <p:nvPr/>
        </p:nvCxnSpPr>
        <p:spPr>
          <a:xfrm flipH="1">
            <a:off x="8180977" y="1536735"/>
            <a:ext cx="1291526" cy="541925"/>
          </a:xfrm>
          <a:prstGeom prst="straightConnector1">
            <a:avLst/>
          </a:prstGeom>
          <a:ln w="19050">
            <a:solidFill>
              <a:srgbClr val="B80D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80195C-D3B9-461C-AB1F-6FB790A5BC40}"/>
              </a:ext>
            </a:extLst>
          </p:cNvPr>
          <p:cNvCxnSpPr>
            <a:cxnSpLocks/>
          </p:cNvCxnSpPr>
          <p:nvPr/>
        </p:nvCxnSpPr>
        <p:spPr>
          <a:xfrm flipH="1">
            <a:off x="9472506" y="3861787"/>
            <a:ext cx="201475" cy="227854"/>
          </a:xfrm>
          <a:prstGeom prst="straightConnector1">
            <a:avLst/>
          </a:prstGeom>
          <a:ln w="19050">
            <a:solidFill>
              <a:srgbClr val="B80D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D1EE265A-D22C-4C57-AF30-52E94631FD82}"/>
              </a:ext>
            </a:extLst>
          </p:cNvPr>
          <p:cNvSpPr txBox="1">
            <a:spLocks/>
          </p:cNvSpPr>
          <p:nvPr/>
        </p:nvSpPr>
        <p:spPr>
          <a:xfrm>
            <a:off x="8093154" y="3497122"/>
            <a:ext cx="853140" cy="36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16 cm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9DD5D97B-0A42-40FC-A4FF-F1598D54299B}"/>
              </a:ext>
            </a:extLst>
          </p:cNvPr>
          <p:cNvSpPr txBox="1">
            <a:spLocks/>
          </p:cNvSpPr>
          <p:nvPr/>
        </p:nvSpPr>
        <p:spPr>
          <a:xfrm>
            <a:off x="8180977" y="1460121"/>
            <a:ext cx="853140" cy="36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8 cm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E6CD26F4-2671-4F72-856A-39D86EEA3145}"/>
              </a:ext>
            </a:extLst>
          </p:cNvPr>
          <p:cNvSpPr txBox="1">
            <a:spLocks/>
          </p:cNvSpPr>
          <p:nvPr/>
        </p:nvSpPr>
        <p:spPr>
          <a:xfrm>
            <a:off x="9376929" y="3478311"/>
            <a:ext cx="853140" cy="36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2 cm</a:t>
            </a:r>
          </a:p>
        </p:txBody>
      </p:sp>
      <p:pic>
        <p:nvPicPr>
          <p:cNvPr id="32" name="Picture 3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B411F1A-C0C4-48F1-A0F2-F022ADEF86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4622" r="32753" b="5081"/>
          <a:stretch/>
        </p:blipFill>
        <p:spPr>
          <a:xfrm>
            <a:off x="5496705" y="1642453"/>
            <a:ext cx="2190750" cy="3457575"/>
          </a:xfrm>
          <a:prstGeom prst="rect">
            <a:avLst/>
          </a:prstGeom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606B3EF3-EE66-4A76-A18F-66E4FEF79161}"/>
              </a:ext>
            </a:extLst>
          </p:cNvPr>
          <p:cNvSpPr txBox="1">
            <a:spLocks/>
          </p:cNvSpPr>
          <p:nvPr/>
        </p:nvSpPr>
        <p:spPr>
          <a:xfrm>
            <a:off x="5422512" y="5111933"/>
            <a:ext cx="2362734" cy="501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Designed PCB</a:t>
            </a:r>
          </a:p>
        </p:txBody>
      </p:sp>
    </p:spTree>
    <p:extLst>
      <p:ext uri="{BB962C8B-B14F-4D97-AF65-F5344CB8AC3E}">
        <p14:creationId xmlns:p14="http://schemas.microsoft.com/office/powerpoint/2010/main" val="6850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0B0AA1-4E07-4108-A8FF-1F87E5DB022C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3170226" cy="698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solidFill>
                  <a:schemeClr val="tx2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Product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CBB224-F778-495E-BA30-D7F13D26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90" y="1224981"/>
            <a:ext cx="3170225" cy="486869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BDA01-53F3-4A91-B9E7-EAD844D90C21}"/>
              </a:ext>
            </a:extLst>
          </p:cNvPr>
          <p:cNvSpPr txBox="1"/>
          <p:nvPr/>
        </p:nvSpPr>
        <p:spPr>
          <a:xfrm>
            <a:off x="916468" y="3870633"/>
            <a:ext cx="237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44546A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Android, iOS Apps</a:t>
            </a:r>
          </a:p>
          <a:p>
            <a:pPr algn="ctr"/>
            <a:r>
              <a:rPr lang="en-US" sz="1800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React Native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2442A-E683-41FA-8E4B-53F75827A08D}"/>
              </a:ext>
            </a:extLst>
          </p:cNvPr>
          <p:cNvSpPr txBox="1"/>
          <p:nvPr/>
        </p:nvSpPr>
        <p:spPr>
          <a:xfrm>
            <a:off x="3331913" y="3870633"/>
            <a:ext cx="1642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44546A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Database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Firebase</a:t>
            </a:r>
            <a:endParaRPr lang="en-US" sz="1800" dirty="0">
              <a:solidFill>
                <a:srgbClr val="B80D48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18BFE0B2-1AA8-41E4-BBBE-CE1A014D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34" b="2234"/>
          <a:stretch/>
        </p:blipFill>
        <p:spPr>
          <a:xfrm>
            <a:off x="3608330" y="2689506"/>
            <a:ext cx="1089445" cy="10407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1CA1FF-9ED7-4F12-B098-4BA8CFB4F788}"/>
              </a:ext>
            </a:extLst>
          </p:cNvPr>
          <p:cNvSpPr txBox="1"/>
          <p:nvPr/>
        </p:nvSpPr>
        <p:spPr>
          <a:xfrm>
            <a:off x="1130198" y="5924975"/>
            <a:ext cx="1779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44546A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Maps Provider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Google Maps</a:t>
            </a: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DF6E81ED-1F5E-48D0-928D-17847121F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234" b="2234"/>
          <a:stretch/>
        </p:blipFill>
        <p:spPr>
          <a:xfrm>
            <a:off x="1475439" y="4792894"/>
            <a:ext cx="1089445" cy="10407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92BC46-247E-4053-83A9-1DF75B9DD63A}"/>
              </a:ext>
            </a:extLst>
          </p:cNvPr>
          <p:cNvSpPr txBox="1"/>
          <p:nvPr/>
        </p:nvSpPr>
        <p:spPr>
          <a:xfrm>
            <a:off x="3206908" y="5924975"/>
            <a:ext cx="1892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44546A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Cloud Functions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DF67CE7C-D659-4C1E-988D-8CAA82E39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419" r="3419"/>
          <a:stretch/>
        </p:blipFill>
        <p:spPr>
          <a:xfrm>
            <a:off x="3608330" y="4792894"/>
            <a:ext cx="1089445" cy="1040777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EA11009B-C086-48FC-96D4-654DAD8512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30128" r="30128"/>
          <a:stretch/>
        </p:blipFill>
        <p:spPr>
          <a:xfrm>
            <a:off x="1557394" y="2689505"/>
            <a:ext cx="1089445" cy="1040777"/>
          </a:xfrm>
          <a:prstGeom prst="rect">
            <a:avLst/>
          </a:prstGeom>
        </p:spPr>
      </p:pic>
      <p:pic>
        <p:nvPicPr>
          <p:cNvPr id="3080" name="Picture 8" descr="Apple Android Windows – Lowry Solutions">
            <a:extLst>
              <a:ext uri="{FF2B5EF4-FFF2-40B4-BE49-F238E27FC236}">
                <a16:creationId xmlns:a16="http://schemas.microsoft.com/office/drawing/2014/main" id="{57CA6019-D5FB-4FF5-B6DF-3FB7483C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104" y="5313282"/>
            <a:ext cx="2546886" cy="89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61027B-078E-4622-897C-1AD63079D291}"/>
              </a:ext>
            </a:extLst>
          </p:cNvPr>
          <p:cNvSpPr txBox="1"/>
          <p:nvPr/>
        </p:nvSpPr>
        <p:spPr>
          <a:xfrm>
            <a:off x="764087" y="1852200"/>
            <a:ext cx="4427845" cy="50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B80D48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State-of-the-art Development Tools</a:t>
            </a:r>
            <a:endParaRPr lang="en-US" sz="2000" dirty="0">
              <a:solidFill>
                <a:srgbClr val="535353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4" name="Picture 3" descr="A computer monitor and phone with a map on it&#10;&#10;Description automatically generated">
            <a:extLst>
              <a:ext uri="{FF2B5EF4-FFF2-40B4-BE49-F238E27FC236}">
                <a16:creationId xmlns:a16="http://schemas.microsoft.com/office/drawing/2014/main" id="{F3586B9F-F876-1281-7624-1F0D8F8C34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80" y="829848"/>
            <a:ext cx="5458733" cy="388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1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8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C328FB-F6CB-CD60-666A-A2C35629D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51" y="349214"/>
            <a:ext cx="12250102" cy="58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1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22;p6">
            <a:extLst>
              <a:ext uri="{FF2B5EF4-FFF2-40B4-BE49-F238E27FC236}">
                <a16:creationId xmlns:a16="http://schemas.microsoft.com/office/drawing/2014/main" id="{52E1ED35-B8D4-4C65-AD0F-B410C50A95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159" y="0"/>
            <a:ext cx="2110843" cy="9750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AF135C-3381-4610-A328-B5763170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1" cy="97119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none" dirty="0">
                <a:solidFill>
                  <a:srgbClr val="44546A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Process</a:t>
            </a:r>
            <a:endParaRPr lang="en-US" sz="3600" kern="1200" cap="none" dirty="0">
              <a:solidFill>
                <a:srgbClr val="44546A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7" name="Picture 6" descr="Quadcopter with solid fill">
            <a:extLst>
              <a:ext uri="{FF2B5EF4-FFF2-40B4-BE49-F238E27FC236}">
                <a16:creationId xmlns:a16="http://schemas.microsoft.com/office/drawing/2014/main" id="{AADB135D-25E5-4E05-93BA-54E4DDFE7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379" b="10379"/>
          <a:stretch/>
        </p:blipFill>
        <p:spPr>
          <a:xfrm>
            <a:off x="1233715" y="5090965"/>
            <a:ext cx="1532165" cy="1214120"/>
          </a:xfrm>
          <a:prstGeom prst="rect">
            <a:avLst/>
          </a:prstGeom>
        </p:spPr>
      </p:pic>
      <p:pic>
        <p:nvPicPr>
          <p:cNvPr id="3" name="Graphic 2" descr="Upload with solid fill">
            <a:extLst>
              <a:ext uri="{FF2B5EF4-FFF2-40B4-BE49-F238E27FC236}">
                <a16:creationId xmlns:a16="http://schemas.microsoft.com/office/drawing/2014/main" id="{0419EE2D-D6BB-4ECE-895B-5C90B5AE7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797" y="1800640"/>
            <a:ext cx="1270000" cy="1270000"/>
          </a:xfrm>
          <a:prstGeom prst="rect">
            <a:avLst/>
          </a:prstGeom>
        </p:spPr>
      </p:pic>
      <p:pic>
        <p:nvPicPr>
          <p:cNvPr id="8" name="Graphic 7" descr="Download from cloud with solid fill">
            <a:extLst>
              <a:ext uri="{FF2B5EF4-FFF2-40B4-BE49-F238E27FC236}">
                <a16:creationId xmlns:a16="http://schemas.microsoft.com/office/drawing/2014/main" id="{ECC5E490-1B79-4307-9111-22F405246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8586" y="1800640"/>
            <a:ext cx="1270000" cy="127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0C226E-F9B9-4BE5-AF6A-C54F3B1B7A6D}"/>
              </a:ext>
            </a:extLst>
          </p:cNvPr>
          <p:cNvCxnSpPr>
            <a:cxnSpLocks/>
          </p:cNvCxnSpPr>
          <p:nvPr/>
        </p:nvCxnSpPr>
        <p:spPr>
          <a:xfrm flipH="1" flipV="1">
            <a:off x="1984556" y="3206904"/>
            <a:ext cx="15241" cy="1574202"/>
          </a:xfrm>
          <a:prstGeom prst="straightConnector1">
            <a:avLst/>
          </a:prstGeom>
          <a:ln w="38100">
            <a:solidFill>
              <a:srgbClr val="B80D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F86306-A967-4487-92ED-B6922430A70D}"/>
              </a:ext>
            </a:extLst>
          </p:cNvPr>
          <p:cNvCxnSpPr>
            <a:cxnSpLocks/>
          </p:cNvCxnSpPr>
          <p:nvPr/>
        </p:nvCxnSpPr>
        <p:spPr>
          <a:xfrm>
            <a:off x="3107238" y="2435640"/>
            <a:ext cx="4693920" cy="0"/>
          </a:xfrm>
          <a:prstGeom prst="straightConnector1">
            <a:avLst/>
          </a:prstGeom>
          <a:ln w="38100">
            <a:solidFill>
              <a:srgbClr val="B80D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7D18914-F42C-491D-AED5-A53B36CDF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528" y="4912759"/>
            <a:ext cx="1846620" cy="847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Inter drone communication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6B18055-58F4-44F2-A40F-DB33F790E664}"/>
              </a:ext>
            </a:extLst>
          </p:cNvPr>
          <p:cNvSpPr txBox="1">
            <a:spLocks/>
          </p:cNvSpPr>
          <p:nvPr/>
        </p:nvSpPr>
        <p:spPr>
          <a:xfrm>
            <a:off x="2100228" y="3674637"/>
            <a:ext cx="1532165" cy="489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Upload data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08E7312-80BB-46E4-A023-7D93592EE673}"/>
              </a:ext>
            </a:extLst>
          </p:cNvPr>
          <p:cNvSpPr txBox="1">
            <a:spLocks/>
          </p:cNvSpPr>
          <p:nvPr/>
        </p:nvSpPr>
        <p:spPr>
          <a:xfrm>
            <a:off x="4642147" y="1669418"/>
            <a:ext cx="1965331" cy="758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Store &amp; Analyze in cloud </a:t>
            </a:r>
          </a:p>
        </p:txBody>
      </p:sp>
      <p:pic>
        <p:nvPicPr>
          <p:cNvPr id="18" name="Graphic 17" descr="Smart Phone with solid fill">
            <a:extLst>
              <a:ext uri="{FF2B5EF4-FFF2-40B4-BE49-F238E27FC236}">
                <a16:creationId xmlns:a16="http://schemas.microsoft.com/office/drawing/2014/main" id="{AF9E8B71-8EB0-4F6A-8D5A-B353C622BC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9479" y="3612688"/>
            <a:ext cx="914400" cy="914400"/>
          </a:xfrm>
          <a:prstGeom prst="rect">
            <a:avLst/>
          </a:prstGeom>
        </p:spPr>
      </p:pic>
      <p:pic>
        <p:nvPicPr>
          <p:cNvPr id="23" name="Graphic 22" descr="Laptop with solid fill">
            <a:extLst>
              <a:ext uri="{FF2B5EF4-FFF2-40B4-BE49-F238E27FC236}">
                <a16:creationId xmlns:a16="http://schemas.microsoft.com/office/drawing/2014/main" id="{940FCABB-0D93-4154-A758-A286AAAB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70700" y="4399873"/>
            <a:ext cx="1025772" cy="1025772"/>
          </a:xfrm>
          <a:prstGeom prst="rect">
            <a:avLst/>
          </a:prstGeom>
        </p:spPr>
      </p:pic>
      <p:pic>
        <p:nvPicPr>
          <p:cNvPr id="27" name="Graphic 26" descr="Computer with solid fill">
            <a:extLst>
              <a:ext uri="{FF2B5EF4-FFF2-40B4-BE49-F238E27FC236}">
                <a16:creationId xmlns:a16="http://schemas.microsoft.com/office/drawing/2014/main" id="{AB5567E3-655A-4E0E-BE74-4430FDCC89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0389" y="3588137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B88161-7F5B-41D6-BAB1-E1773607CD4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83586" y="3070640"/>
            <a:ext cx="1020692" cy="455539"/>
          </a:xfrm>
          <a:prstGeom prst="straightConnector1">
            <a:avLst/>
          </a:prstGeom>
          <a:ln w="38100">
            <a:solidFill>
              <a:srgbClr val="B80D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FD215E-BD9E-4FFA-90E3-D720670B8BD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83586" y="3070640"/>
            <a:ext cx="0" cy="1279562"/>
          </a:xfrm>
          <a:prstGeom prst="straightConnector1">
            <a:avLst/>
          </a:prstGeom>
          <a:ln w="38100">
            <a:solidFill>
              <a:srgbClr val="B80D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34B04-ACED-44DB-9057-BD29608CE13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928158" y="3070640"/>
            <a:ext cx="955428" cy="405868"/>
          </a:xfrm>
          <a:prstGeom prst="straightConnector1">
            <a:avLst/>
          </a:prstGeom>
          <a:ln w="38100">
            <a:solidFill>
              <a:srgbClr val="B80D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989F588E-35BE-4DC8-9C98-242AE26606DC}"/>
              </a:ext>
            </a:extLst>
          </p:cNvPr>
          <p:cNvSpPr txBox="1">
            <a:spLocks/>
          </p:cNvSpPr>
          <p:nvPr/>
        </p:nvSpPr>
        <p:spPr>
          <a:xfrm>
            <a:off x="7630578" y="5400782"/>
            <a:ext cx="2506015" cy="758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Access from PCs and mobile devices</a:t>
            </a:r>
          </a:p>
        </p:txBody>
      </p:sp>
      <p:pic>
        <p:nvPicPr>
          <p:cNvPr id="22" name="Picture 21" descr="Quadcopter with solid fill">
            <a:extLst>
              <a:ext uri="{FF2B5EF4-FFF2-40B4-BE49-F238E27FC236}">
                <a16:creationId xmlns:a16="http://schemas.microsoft.com/office/drawing/2014/main" id="{75805AC8-72FB-4D21-89F3-73068695B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379" b="10379"/>
          <a:stretch/>
        </p:blipFill>
        <p:spPr>
          <a:xfrm>
            <a:off x="4879260" y="5090965"/>
            <a:ext cx="1532165" cy="12141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B5826E-BFE8-4E7A-BA97-9A5E3DB76F1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65880" y="5698025"/>
            <a:ext cx="1924940" cy="0"/>
          </a:xfrm>
          <a:prstGeom prst="straightConnector1">
            <a:avLst/>
          </a:prstGeom>
          <a:ln w="38100">
            <a:solidFill>
              <a:srgbClr val="B80D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4024AE-51B0-4428-8676-8233BA93AB42}"/>
              </a:ext>
            </a:extLst>
          </p:cNvPr>
          <p:cNvCxnSpPr>
            <a:cxnSpLocks/>
          </p:cNvCxnSpPr>
          <p:nvPr/>
        </p:nvCxnSpPr>
        <p:spPr>
          <a:xfrm flipH="1" flipV="1">
            <a:off x="2634798" y="2976203"/>
            <a:ext cx="2872030" cy="2114762"/>
          </a:xfrm>
          <a:prstGeom prst="straightConnector1">
            <a:avLst/>
          </a:prstGeom>
          <a:ln w="38100">
            <a:solidFill>
              <a:srgbClr val="B80D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99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/>
      <p:bldP spid="21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6778-BD3F-4E39-9471-C94285F36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2652712" cy="73307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none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Team</a:t>
            </a:r>
            <a:endParaRPr lang="en-US" sz="3600" kern="1200" cap="none" dirty="0">
              <a:solidFill>
                <a:srgbClr val="535353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70204B-D1E4-4349-B4E5-2AB5E37386B2}"/>
              </a:ext>
            </a:extLst>
          </p:cNvPr>
          <p:cNvSpPr txBox="1">
            <a:spLocks/>
          </p:cNvSpPr>
          <p:nvPr/>
        </p:nvSpPr>
        <p:spPr>
          <a:xfrm>
            <a:off x="6707688" y="926389"/>
            <a:ext cx="4814492" cy="923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lnSpc>
                <a:spcPct val="160000"/>
              </a:lnSpc>
              <a:buFont typeface="Wingdings 3" charset="2"/>
              <a:buNone/>
            </a:pPr>
            <a:r>
              <a:rPr lang="en-US" sz="2800" dirty="0" err="1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Thanushanth</a:t>
            </a:r>
            <a:r>
              <a:rPr lang="en-US" sz="28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Kanagarajah</a:t>
            </a:r>
            <a:endParaRPr lang="en-US" sz="2800" dirty="0">
              <a:solidFill>
                <a:srgbClr val="535353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43AECB5-64F3-429A-88D1-392F5300BCC5}"/>
              </a:ext>
            </a:extLst>
          </p:cNvPr>
          <p:cNvSpPr txBox="1">
            <a:spLocks/>
          </p:cNvSpPr>
          <p:nvPr/>
        </p:nvSpPr>
        <p:spPr>
          <a:xfrm>
            <a:off x="4446172" y="3059595"/>
            <a:ext cx="3299656" cy="965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lnSpc>
                <a:spcPct val="170000"/>
              </a:lnSpc>
              <a:buFont typeface="Wingdings 3" charset="2"/>
              <a:buNone/>
            </a:pPr>
            <a:r>
              <a:rPr lang="en-US" sz="28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Supun Gamlath</a:t>
            </a:r>
            <a:endParaRPr lang="en-US" sz="1200" dirty="0">
              <a:solidFill>
                <a:srgbClr val="535353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A7AD3A-0768-4805-AC6A-C6B77CAE7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395" y="2015593"/>
            <a:ext cx="1863958" cy="2333896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person in a suit&#10;&#10;Description automatically generated">
            <a:extLst>
              <a:ext uri="{FF2B5EF4-FFF2-40B4-BE49-F238E27FC236}">
                <a16:creationId xmlns:a16="http://schemas.microsoft.com/office/drawing/2014/main" id="{2DCB947D-2CF9-336D-CE14-30A7DDEDE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82" y="585584"/>
            <a:ext cx="2133206" cy="213320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BC32B-6F6E-857B-0BEF-87411A019460}"/>
              </a:ext>
            </a:extLst>
          </p:cNvPr>
          <p:cNvSpPr txBox="1">
            <a:spLocks/>
          </p:cNvSpPr>
          <p:nvPr/>
        </p:nvSpPr>
        <p:spPr>
          <a:xfrm>
            <a:off x="2565863" y="5008372"/>
            <a:ext cx="4326790" cy="110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lnSpc>
                <a:spcPct val="170000"/>
              </a:lnSpc>
              <a:buFont typeface="Wingdings 3" charset="2"/>
              <a:buNone/>
            </a:pPr>
            <a:r>
              <a:rPr lang="en-US" sz="2800" dirty="0" err="1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Chathura</a:t>
            </a:r>
            <a:r>
              <a:rPr lang="en-US" sz="2800" dirty="0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r>
              <a:rPr lang="en-US" sz="2800" dirty="0" err="1">
                <a:solidFill>
                  <a:srgbClr val="535353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Gunasekara</a:t>
            </a:r>
            <a:endParaRPr lang="en-US" sz="2800" dirty="0">
              <a:solidFill>
                <a:srgbClr val="535353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3B47D020-799B-F400-5BE4-F42CB76F5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28" y="3676390"/>
            <a:ext cx="1858026" cy="27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1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4758</TotalTime>
  <Words>218</Words>
  <Application>Microsoft Office PowerPoint</Application>
  <PresentationFormat>Widescreen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Adobe Heiti Std R</vt:lpstr>
      <vt:lpstr>Metropolis Semi Bold</vt:lpstr>
      <vt:lpstr>Arial</vt:lpstr>
      <vt:lpstr>Calibri</vt:lpstr>
      <vt:lpstr>Century Gothic</vt:lpstr>
      <vt:lpstr>Courier New</vt:lpstr>
      <vt:lpstr>Tw Cen MT</vt:lpstr>
      <vt:lpstr>Wingdings 3</vt:lpstr>
      <vt:lpstr>Circuit</vt:lpstr>
      <vt:lpstr>Ion</vt:lpstr>
      <vt:lpstr>PowerPoint Presentation</vt:lpstr>
      <vt:lpstr>Problem</vt:lpstr>
      <vt:lpstr>PowerPoint Presentation</vt:lpstr>
      <vt:lpstr>TECHNICAL INFORMATION highlighting viability and  cost effectiveness </vt:lpstr>
      <vt:lpstr>Hardware</vt:lpstr>
      <vt:lpstr>Software</vt:lpstr>
      <vt:lpstr>PowerPoint Presentation</vt:lpstr>
      <vt:lpstr>Process</vt:lpstr>
      <vt:lpstr>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AlgloMech</dc:title>
  <dc:creator>Supun Gamlath</dc:creator>
  <cp:lastModifiedBy>Supun Gamlath</cp:lastModifiedBy>
  <cp:revision>123</cp:revision>
  <dcterms:created xsi:type="dcterms:W3CDTF">2021-08-12T08:39:57Z</dcterms:created>
  <dcterms:modified xsi:type="dcterms:W3CDTF">2023-08-03T05:30:02Z</dcterms:modified>
</cp:coreProperties>
</file>